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74" r:id="rId8"/>
    <p:sldId id="262" r:id="rId9"/>
    <p:sldId id="263" r:id="rId10"/>
    <p:sldId id="264" r:id="rId11"/>
    <p:sldId id="265" r:id="rId12"/>
    <p:sldId id="266" r:id="rId13"/>
    <p:sldId id="267" r:id="rId14"/>
    <p:sldId id="271" r:id="rId15"/>
    <p:sldId id="275" r:id="rId16"/>
    <p:sldId id="272" r:id="rId17"/>
    <p:sldId id="273" r:id="rId18"/>
    <p:sldId id="268" r:id="rId19"/>
    <p:sldId id="269" r:id="rId20"/>
    <p:sldId id="270" r:id="rId2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5" d="100"/>
          <a:sy n="65" d="100"/>
        </p:scale>
        <p:origin x="66" y="27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17779" y="802298"/>
            <a:ext cx="8637073" cy="2541431"/>
          </a:xfrm>
        </p:spPr>
        <p:txBody>
          <a:bodyPr bIns="0" anchor="b">
            <a:normAutofit/>
          </a:bodyPr>
          <a:lstStyle>
            <a:lvl1pPr algn="l">
              <a:defRPr sz="66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17780" y="3531204"/>
            <a:ext cx="8637072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Modifier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6/19/2017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16500" y="329307"/>
            <a:ext cx="4973915" cy="30920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37664" y="798973"/>
            <a:ext cx="811019" cy="503578"/>
          </a:xfrm>
        </p:spPr>
        <p:txBody>
          <a:bodyPr/>
          <a:lstStyle/>
          <a:p>
            <a:fld id="{6D22F896-40B5-4ADD-8801-0D06FADFA095}" type="slidenum">
              <a:rPr lang="en-US" dirty="0"/>
              <a:pPr/>
              <a:t>‹N°›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417780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6/19/2017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‹N°›</a:t>
            </a:fld>
            <a:endParaRPr lang="en-US" dirty="0"/>
          </a:p>
        </p:txBody>
      </p:sp>
      <p:cxnSp>
        <p:nvCxnSpPr>
          <p:cNvPr id="26" name="Straight Connector 25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39111" y="798973"/>
            <a:ext cx="1615742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4672" y="798973"/>
            <a:ext cx="7828830" cy="4659889"/>
          </a:xfrm>
        </p:spPr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6/19/2017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‹N°›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9439111" y="798973"/>
            <a:ext cx="0" cy="4659889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6/19/2017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‹N°›</a:t>
            </a:fld>
            <a:endParaRPr lang="en-US" dirty="0"/>
          </a:p>
        </p:txBody>
      </p:sp>
      <p:cxnSp>
        <p:nvCxnSpPr>
          <p:cNvPr id="33" name="Straight Connector 32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4239" y="1756130"/>
            <a:ext cx="8643154" cy="1887950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4239" y="3806195"/>
            <a:ext cx="8630446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6/19/2017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‹N°›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454239" y="3804985"/>
            <a:ext cx="8630446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9217" y="804889"/>
            <a:ext cx="9605635" cy="1059305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7331" y="2010878"/>
            <a:ext cx="4645152" cy="3448595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3771" y="2017343"/>
            <a:ext cx="4645152" cy="3441520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6/19/2017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‹N°›</a:t>
            </a:fld>
            <a:endParaRPr lang="en-US" dirty="0"/>
          </a:p>
        </p:txBody>
      </p:sp>
      <p:cxnSp>
        <p:nvCxnSpPr>
          <p:cNvPr id="35" name="Straight Connector 3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191" y="804163"/>
            <a:ext cx="9607661" cy="1056319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191" y="2019549"/>
            <a:ext cx="4645152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7191" y="2824269"/>
            <a:ext cx="4645152" cy="2644457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2362" y="2023003"/>
            <a:ext cx="4645152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2362" y="2821491"/>
            <a:ext cx="4645152" cy="2637371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6/19/2017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‹N°›</a:t>
            </a:fld>
            <a:endParaRPr lang="en-US" dirty="0"/>
          </a:p>
        </p:txBody>
      </p:sp>
      <p:cxnSp>
        <p:nvCxnSpPr>
          <p:cNvPr id="29" name="Straight Connector 28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6/19/2017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‹N°›</a:t>
            </a:fld>
            <a:endParaRPr lang="en-US" dirty="0"/>
          </a:p>
        </p:txBody>
      </p:sp>
      <p:cxnSp>
        <p:nvCxnSpPr>
          <p:cNvPr id="25" name="Straight Connector 2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6/19/2017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671" y="798973"/>
            <a:ext cx="3273099" cy="2247117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3714" y="798974"/>
            <a:ext cx="6012470" cy="4658826"/>
          </a:xfrm>
        </p:spPr>
        <p:txBody>
          <a:bodyPr anchor="ctr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4671" y="3205491"/>
            <a:ext cx="3275013" cy="2248181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6/19/2017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‹N°›</a:t>
            </a:fld>
            <a:endParaRPr lang="en-US" dirty="0"/>
          </a:p>
        </p:txBody>
      </p:sp>
      <p:cxnSp>
        <p:nvCxnSpPr>
          <p:cNvPr id="17" name="Straight Connector 16"/>
          <p:cNvCxnSpPr/>
          <p:nvPr/>
        </p:nvCxnSpPr>
        <p:spPr>
          <a:xfrm>
            <a:off x="1448280" y="3205491"/>
            <a:ext cx="3269490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 bwMode="black"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 bwMode="blackWhite"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1206" y="1129513"/>
            <a:ext cx="5532328" cy="1830584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4389" y="1122542"/>
            <a:ext cx="2791171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50329" y="3145992"/>
            <a:ext cx="5524404" cy="200374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47382" y="5469856"/>
            <a:ext cx="5527351" cy="320123"/>
          </a:xfrm>
        </p:spPr>
        <p:txBody>
          <a:bodyPr/>
          <a:lstStyle>
            <a:lvl1pPr algn="l">
              <a:defRPr/>
            </a:lvl1pPr>
          </a:lstStyle>
          <a:p>
            <a:fld id="{48A87A34-81AB-432B-8DAE-1953F412C126}" type="datetimeFigureOut">
              <a:rPr lang="en-US" dirty="0"/>
              <a:pPr/>
              <a:t>6/19/2017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47382" y="318640"/>
            <a:ext cx="5541004" cy="32093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‹N°›</a:t>
            </a:fld>
            <a:endParaRPr lang="en-US" dirty="0"/>
          </a:p>
        </p:txBody>
      </p:sp>
      <p:cxnSp>
        <p:nvCxnSpPr>
          <p:cNvPr id="31" name="Straight Connector 30"/>
          <p:cNvCxnSpPr/>
          <p:nvPr/>
        </p:nvCxnSpPr>
        <p:spPr>
          <a:xfrm>
            <a:off x="1447382" y="3143605"/>
            <a:ext cx="5527351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1579" y="2015732"/>
            <a:ext cx="9603275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6/19/2017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51579" y="329307"/>
            <a:ext cx="5938836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0060" y="798973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‹N°›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7" Type="http://schemas.openxmlformats.org/officeDocument/2006/relationships/image" Target="../media/image9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G"/><Relationship Id="rId5" Type="http://schemas.openxmlformats.org/officeDocument/2006/relationships/image" Target="../media/image4.JPG"/><Relationship Id="rId4" Type="http://schemas.openxmlformats.org/officeDocument/2006/relationships/image" Target="../media/image7.JP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7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2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9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dirty="0"/>
          </a:p>
        </p:txBody>
      </p:sp>
      <p:pic>
        <p:nvPicPr>
          <p:cNvPr id="11" name="Picture 11" descr="Une image contenant intérieur, meubles&#10;&#10;Description générée avec un niveau de confiance élevé"/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cxnSp>
        <p:nvCxnSpPr>
          <p:cNvPr id="13" name="Straight Connector 13"/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5"/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8127685" y="1328764"/>
            <a:ext cx="0" cy="3466826"/>
          </a:xfrm>
          <a:prstGeom prst="line">
            <a:avLst/>
          </a:prstGeom>
          <a:ln w="317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960933" y="960241"/>
            <a:ext cx="6849699" cy="4203872"/>
          </a:xfrm>
        </p:spPr>
        <p:txBody>
          <a:bodyPr anchor="ctr">
            <a:normAutofit/>
          </a:bodyPr>
          <a:lstStyle/>
          <a:p>
            <a:pPr algn="r"/>
            <a:r>
              <a:rPr lang="fr-CA" sz="5400"/>
              <a:t>Pour la suite du geste… </a:t>
            </a:r>
            <a:br>
              <a:rPr lang="fr-CA" sz="5400"/>
            </a:br>
            <a:r>
              <a:rPr lang="fr-CA" sz="5400"/>
              <a:t>rassemblons-nous!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8453071" y="964028"/>
            <a:ext cx="2770873" cy="4196299"/>
          </a:xfrm>
        </p:spPr>
        <p:txBody>
          <a:bodyPr anchor="ctr">
            <a:normAutofit/>
          </a:bodyPr>
          <a:lstStyle/>
          <a:p>
            <a:r>
              <a:rPr lang="fr-CA"/>
              <a:t>19 juin 2017</a:t>
            </a:r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283220211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/>
              <a:t>Justification</a:t>
            </a:r>
          </a:p>
        </p:txBody>
      </p:sp>
      <p:graphicFrame>
        <p:nvGraphicFramePr>
          <p:cNvPr id="4" name="Espace réservé du contenu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66981822"/>
              </p:ext>
            </p:extLst>
          </p:nvPr>
        </p:nvGraphicFramePr>
        <p:xfrm>
          <a:off x="1451579" y="2016125"/>
          <a:ext cx="9603275" cy="378561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672481">
                  <a:extLst>
                    <a:ext uri="{9D8B030D-6E8A-4147-A177-3AD203B41FA5}">
                      <a16:colId xmlns:a16="http://schemas.microsoft.com/office/drawing/2014/main" xmlns="" val="1405277833"/>
                    </a:ext>
                  </a:extLst>
                </a:gridCol>
                <a:gridCol w="1756925">
                  <a:extLst>
                    <a:ext uri="{9D8B030D-6E8A-4147-A177-3AD203B41FA5}">
                      <a16:colId xmlns:a16="http://schemas.microsoft.com/office/drawing/2014/main" xmlns="" val="2371674912"/>
                    </a:ext>
                  </a:extLst>
                </a:gridCol>
                <a:gridCol w="6173869">
                  <a:extLst>
                    <a:ext uri="{9D8B030D-6E8A-4147-A177-3AD203B41FA5}">
                      <a16:colId xmlns:a16="http://schemas.microsoft.com/office/drawing/2014/main" xmlns="" val="2147921033"/>
                    </a:ext>
                  </a:extLst>
                </a:gridCol>
              </a:tblGrid>
              <a:tr h="32853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CA" sz="1800" dirty="0">
                          <a:effectLst/>
                        </a:rPr>
                        <a:t>Savoir-faire ciblés</a:t>
                      </a:r>
                      <a:endParaRPr lang="fr-CA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435" marR="5843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CA" sz="1800">
                          <a:effectLst/>
                        </a:rPr>
                        <a:t>Indice de vitalité</a:t>
                      </a:r>
                      <a:endParaRPr lang="fr-CA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435" marR="5843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CA" sz="1800">
                          <a:effectLst/>
                        </a:rPr>
                        <a:t>Justifications</a:t>
                      </a:r>
                      <a:endParaRPr lang="fr-CA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435" marR="58435" marT="0" marB="0"/>
                </a:tc>
                <a:extLst>
                  <a:ext uri="{0D108BD9-81ED-4DB2-BD59-A6C34878D82A}">
                    <a16:rowId xmlns:a16="http://schemas.microsoft.com/office/drawing/2014/main" xmlns="" val="187314234"/>
                  </a:ext>
                </a:extLst>
              </a:tr>
              <a:tr h="312110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CA" sz="2000" b="1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Tissage</a:t>
                      </a:r>
                      <a:endParaRPr lang="fr-CA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CA" sz="20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Vivant dans les communautés qui font de l’artisanat</a:t>
                      </a:r>
                      <a:endParaRPr lang="fr-CA" sz="2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CA" sz="20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fr-CA" sz="2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CA" sz="20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En déclin dans l’ensemble de la population</a:t>
                      </a:r>
                      <a:endParaRPr lang="fr-CA" sz="2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4290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fr-CA" sz="20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Premier outil que nos grands-parents avaient pour remplir leurs besoins domestiques fondamentaux;</a:t>
                      </a:r>
                      <a:endParaRPr lang="fr-CA" sz="2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fr-CA" sz="20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C’est magnifique;</a:t>
                      </a:r>
                      <a:endParaRPr lang="fr-CA" sz="2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fr-CA" sz="20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Plus </a:t>
                      </a:r>
                      <a:r>
                        <a:rPr lang="fr-CA" sz="2000" b="1" u="sng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utile</a:t>
                      </a:r>
                      <a:r>
                        <a:rPr lang="fr-CA" sz="20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que décoratif. On fait des belles choses;</a:t>
                      </a:r>
                      <a:endParaRPr lang="fr-CA" sz="2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fr-CA" sz="20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On tisse des liens;</a:t>
                      </a:r>
                      <a:endParaRPr lang="fr-CA" sz="2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fr-CA" sz="20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Ça l’a été transmis de mère en fille, de génération en génération;</a:t>
                      </a:r>
                      <a:endParaRPr lang="fr-CA" sz="2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fr-CA" sz="20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C’est une tradition universelle qui se retrouve dans plusieurs pays.</a:t>
                      </a:r>
                      <a:endParaRPr lang="fr-CA" sz="2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335112009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940490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/>
              <a:t>Justification</a:t>
            </a:r>
          </a:p>
        </p:txBody>
      </p:sp>
      <p:graphicFrame>
        <p:nvGraphicFramePr>
          <p:cNvPr id="4" name="Espace réservé du contenu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79651096"/>
              </p:ext>
            </p:extLst>
          </p:nvPr>
        </p:nvGraphicFramePr>
        <p:xfrm>
          <a:off x="1451579" y="2016125"/>
          <a:ext cx="9603275" cy="375203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672481">
                  <a:extLst>
                    <a:ext uri="{9D8B030D-6E8A-4147-A177-3AD203B41FA5}">
                      <a16:colId xmlns:a16="http://schemas.microsoft.com/office/drawing/2014/main" xmlns="" val="1405277833"/>
                    </a:ext>
                  </a:extLst>
                </a:gridCol>
                <a:gridCol w="1756925">
                  <a:extLst>
                    <a:ext uri="{9D8B030D-6E8A-4147-A177-3AD203B41FA5}">
                      <a16:colId xmlns:a16="http://schemas.microsoft.com/office/drawing/2014/main" xmlns="" val="2371674912"/>
                    </a:ext>
                  </a:extLst>
                </a:gridCol>
                <a:gridCol w="6173869">
                  <a:extLst>
                    <a:ext uri="{9D8B030D-6E8A-4147-A177-3AD203B41FA5}">
                      <a16:colId xmlns:a16="http://schemas.microsoft.com/office/drawing/2014/main" xmlns="" val="2147921033"/>
                    </a:ext>
                  </a:extLst>
                </a:gridCol>
              </a:tblGrid>
              <a:tr h="32853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CA" sz="1800" dirty="0">
                          <a:effectLst/>
                        </a:rPr>
                        <a:t>Savoir-faire ciblés</a:t>
                      </a:r>
                      <a:endParaRPr lang="fr-CA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435" marR="5843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CA" sz="1800">
                          <a:effectLst/>
                        </a:rPr>
                        <a:t>Indice de vitalité</a:t>
                      </a:r>
                      <a:endParaRPr lang="fr-CA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435" marR="5843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CA" sz="1800">
                          <a:effectLst/>
                        </a:rPr>
                        <a:t>Justifications</a:t>
                      </a:r>
                      <a:endParaRPr lang="fr-CA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435" marR="58435" marT="0" marB="0"/>
                </a:tc>
                <a:extLst>
                  <a:ext uri="{0D108BD9-81ED-4DB2-BD59-A6C34878D82A}">
                    <a16:rowId xmlns:a16="http://schemas.microsoft.com/office/drawing/2014/main" xmlns="" val="187314234"/>
                  </a:ext>
                </a:extLst>
              </a:tr>
              <a:tr h="312110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CA" sz="2000" b="1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Gossage de cups (tasse en bois)</a:t>
                      </a:r>
                      <a:endParaRPr lang="fr-CA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CA" sz="2000" b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En danger</a:t>
                      </a:r>
                      <a:endParaRPr lang="fr-CA" sz="20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CA" sz="20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Produit de la région;</a:t>
                      </a:r>
                      <a:endParaRPr lang="fr-CA" sz="2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CA" sz="20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Valeur identitaire, surtout à Mandeville;</a:t>
                      </a:r>
                      <a:endParaRPr lang="fr-CA" sz="2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CA" sz="20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fr-CA" sz="2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CA" sz="20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Savoir-faire traditionnellement masculin;</a:t>
                      </a:r>
                      <a:endParaRPr lang="fr-CA" sz="2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CA" sz="20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fr-CA" sz="2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CA" sz="20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Ne demande pas trop d’outils et d’étapes;</a:t>
                      </a:r>
                      <a:endParaRPr lang="fr-CA" sz="2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CA" sz="20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fr-CA" sz="2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CA" sz="20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Besoin d’aide pour soutenir la transmission.</a:t>
                      </a:r>
                      <a:endParaRPr lang="fr-CA" sz="2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335112009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848553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</p:spPr>
        <p:txBody>
          <a:bodyPr>
            <a:normAutofit/>
          </a:bodyPr>
          <a:lstStyle/>
          <a:p>
            <a:r>
              <a:rPr lang="fr-CA" b="1" i="1" dirty="0"/>
              <a:t>Proposition et validation des actions à venir </a:t>
            </a:r>
            <a:endParaRPr lang="fr-CA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451579" y="2015732"/>
            <a:ext cx="9603275" cy="3450613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</a:pPr>
            <a:r>
              <a:rPr lang="fr-CA" sz="1700" b="1"/>
              <a:t>Objectifs: </a:t>
            </a:r>
            <a:endParaRPr lang="fr-CA" sz="1700"/>
          </a:p>
          <a:p>
            <a:pPr lvl="1">
              <a:lnSpc>
                <a:spcPct val="110000"/>
              </a:lnSpc>
            </a:pPr>
            <a:r>
              <a:rPr lang="fr-CA" sz="1700"/>
              <a:t>Développer trois savoir-faire liés à l’artisanat traditionnel : le tissage, le fléché et le gossage de </a:t>
            </a:r>
            <a:r>
              <a:rPr lang="fr-CA" sz="1700" i="1"/>
              <a:t>cups</a:t>
            </a:r>
            <a:r>
              <a:rPr lang="fr-CA" sz="1700"/>
              <a:t> (tasse en bois);</a:t>
            </a:r>
          </a:p>
          <a:p>
            <a:pPr lvl="1">
              <a:lnSpc>
                <a:spcPct val="110000"/>
              </a:lnSpc>
            </a:pPr>
            <a:r>
              <a:rPr lang="fr-CA" sz="1700"/>
              <a:t>Créer ou rendre accessible des (nouveaux) espaces de pratique et de transmission;</a:t>
            </a:r>
          </a:p>
          <a:p>
            <a:pPr lvl="1">
              <a:lnSpc>
                <a:spcPct val="110000"/>
              </a:lnSpc>
            </a:pPr>
            <a:r>
              <a:rPr lang="fr-CA" sz="1700"/>
              <a:t>Favoriser la connaissance;</a:t>
            </a:r>
          </a:p>
          <a:p>
            <a:pPr lvl="1">
              <a:lnSpc>
                <a:spcPct val="110000"/>
              </a:lnSpc>
            </a:pPr>
            <a:r>
              <a:rPr lang="fr-CA" sz="1700"/>
              <a:t>Développer l’intérêt;</a:t>
            </a:r>
          </a:p>
          <a:p>
            <a:pPr lvl="1">
              <a:lnSpc>
                <a:spcPct val="110000"/>
              </a:lnSpc>
            </a:pPr>
            <a:r>
              <a:rPr lang="fr-CA" sz="1700"/>
              <a:t>Positionner la MRC de D’Autray comme un acteur important au niveau du patrimoine immatériel.</a:t>
            </a:r>
          </a:p>
          <a:p>
            <a:pPr>
              <a:lnSpc>
                <a:spcPct val="110000"/>
              </a:lnSpc>
            </a:pPr>
            <a:r>
              <a:rPr lang="fr-CA" sz="1700" b="1"/>
              <a:t>An1 : Expérimentation et initiation – Année test</a:t>
            </a:r>
            <a:endParaRPr lang="fr-CA" sz="1700"/>
          </a:p>
          <a:p>
            <a:pPr>
              <a:lnSpc>
                <a:spcPct val="110000"/>
              </a:lnSpc>
            </a:pPr>
            <a:r>
              <a:rPr lang="fr-CA" sz="1700" b="1"/>
              <a:t>An 2 : Formations</a:t>
            </a:r>
            <a:endParaRPr lang="fr-CA" sz="1700"/>
          </a:p>
          <a:p>
            <a:pPr>
              <a:lnSpc>
                <a:spcPct val="110000"/>
              </a:lnSpc>
            </a:pPr>
            <a:endParaRPr lang="fr-CA" sz="1700"/>
          </a:p>
        </p:txBody>
      </p:sp>
    </p:spTree>
    <p:extLst>
      <p:ext uri="{BB962C8B-B14F-4D97-AF65-F5344CB8AC3E}">
        <p14:creationId xmlns:p14="http://schemas.microsoft.com/office/powerpoint/2010/main" val="385062586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" name="Rectangle 7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2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Connector 9"/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4654296" y="1600199"/>
            <a:ext cx="0" cy="4297680"/>
          </a:xfrm>
          <a:prstGeom prst="lin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00332" y="1600199"/>
            <a:ext cx="3523111" cy="4297680"/>
          </a:xfrm>
        </p:spPr>
        <p:txBody>
          <a:bodyPr anchor="ctr">
            <a:normAutofit/>
          </a:bodyPr>
          <a:lstStyle/>
          <a:p>
            <a:r>
              <a:rPr lang="fr-CA" b="1" dirty="0"/>
              <a:t>Projets An 1 :</a:t>
            </a:r>
            <a:r>
              <a:rPr lang="fr-CA" dirty="0"/>
              <a:t/>
            </a:r>
            <a:br>
              <a:rPr lang="fr-CA" dirty="0"/>
            </a:br>
            <a:endParaRPr lang="fr-CA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885151" y="1600199"/>
            <a:ext cx="6169703" cy="4297680"/>
          </a:xfrm>
        </p:spPr>
        <p:txBody>
          <a:bodyPr anchor="ctr">
            <a:normAutofit/>
          </a:bodyPr>
          <a:lstStyle/>
          <a:p>
            <a:pPr lvl="0">
              <a:lnSpc>
                <a:spcPct val="100000"/>
              </a:lnSpc>
            </a:pPr>
            <a:r>
              <a:rPr lang="fr-CA" sz="1700" b="1" dirty="0"/>
              <a:t>Lancement le 16 septembre</a:t>
            </a:r>
          </a:p>
          <a:p>
            <a:pPr lvl="1">
              <a:lnSpc>
                <a:spcPct val="100000"/>
              </a:lnSpc>
            </a:pPr>
            <a:r>
              <a:rPr lang="fr-CA" sz="1700" dirty="0"/>
              <a:t>Présentation des savoir-faire par des porteurs de tradition;</a:t>
            </a:r>
          </a:p>
          <a:p>
            <a:pPr lvl="1">
              <a:lnSpc>
                <a:spcPct val="100000"/>
              </a:lnSpc>
            </a:pPr>
            <a:r>
              <a:rPr lang="fr-CA" sz="1700" dirty="0"/>
              <a:t>Exposition des travaux en tissage, fléché, gossage de </a:t>
            </a:r>
            <a:r>
              <a:rPr lang="fr-CA" sz="1700" i="1" dirty="0"/>
              <a:t>cups</a:t>
            </a:r>
            <a:r>
              <a:rPr lang="fr-CA" sz="1700" dirty="0"/>
              <a:t> et d’appelants de chasse;</a:t>
            </a:r>
          </a:p>
          <a:p>
            <a:pPr lvl="1">
              <a:lnSpc>
                <a:spcPct val="100000"/>
              </a:lnSpc>
            </a:pPr>
            <a:r>
              <a:rPr lang="fr-CA" sz="1700" dirty="0"/>
              <a:t>Présentation des trois capsules vidéos.</a:t>
            </a:r>
          </a:p>
          <a:p>
            <a:pPr lvl="0">
              <a:lnSpc>
                <a:spcPct val="100000"/>
              </a:lnSpc>
            </a:pPr>
            <a:r>
              <a:rPr lang="fr-CA" sz="1700" b="1" dirty="0"/>
              <a:t>Série d’ateliers d’exploration et d’initiation</a:t>
            </a:r>
          </a:p>
          <a:p>
            <a:pPr lvl="1">
              <a:lnSpc>
                <a:spcPct val="100000"/>
              </a:lnSpc>
            </a:pPr>
            <a:r>
              <a:rPr lang="fr-CA" sz="1700" u="sng" dirty="0"/>
              <a:t>Tissage</a:t>
            </a:r>
            <a:r>
              <a:rPr lang="fr-CA" sz="1700" dirty="0"/>
              <a:t> </a:t>
            </a:r>
          </a:p>
          <a:p>
            <a:pPr lvl="2">
              <a:lnSpc>
                <a:spcPct val="100000"/>
              </a:lnSpc>
            </a:pPr>
            <a:r>
              <a:rPr lang="fr-CA" sz="1700" dirty="0"/>
              <a:t>Deux ateliers d’exploration collective (confection de petits carreaux) sur gros métiers;</a:t>
            </a:r>
          </a:p>
          <a:p>
            <a:pPr lvl="2">
              <a:lnSpc>
                <a:spcPct val="100000"/>
              </a:lnSpc>
            </a:pPr>
            <a:r>
              <a:rPr lang="fr-CA" sz="1700" dirty="0"/>
              <a:t>Deux séries de trois ateliers d’initiation au tissage.</a:t>
            </a:r>
          </a:p>
          <a:p>
            <a:pPr lvl="1">
              <a:lnSpc>
                <a:spcPct val="100000"/>
              </a:lnSpc>
            </a:pPr>
            <a:r>
              <a:rPr lang="fr-CA" sz="1700" u="sng" dirty="0"/>
              <a:t>Fléché</a:t>
            </a:r>
          </a:p>
          <a:p>
            <a:pPr lvl="2">
              <a:lnSpc>
                <a:spcPct val="100000"/>
              </a:lnSpc>
            </a:pPr>
            <a:r>
              <a:rPr lang="fr-CA" sz="1700" dirty="0"/>
              <a:t>Tournée de quatre ateliers d’initiation et de perfectionnement dans la partie sud de la MRC.</a:t>
            </a:r>
          </a:p>
          <a:p>
            <a:pPr lvl="0">
              <a:lnSpc>
                <a:spcPct val="100000"/>
              </a:lnSpc>
            </a:pPr>
            <a:endParaRPr lang="fr-CA" sz="1700" dirty="0"/>
          </a:p>
        </p:txBody>
      </p:sp>
    </p:spTree>
    <p:extLst>
      <p:ext uri="{BB962C8B-B14F-4D97-AF65-F5344CB8AC3E}">
        <p14:creationId xmlns:p14="http://schemas.microsoft.com/office/powerpoint/2010/main" val="24190952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2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Connector 9"/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4654296" y="1600199"/>
            <a:ext cx="0" cy="4297680"/>
          </a:xfrm>
          <a:prstGeom prst="lin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21635" y="1600199"/>
            <a:ext cx="3601808" cy="4297680"/>
          </a:xfrm>
        </p:spPr>
        <p:txBody>
          <a:bodyPr anchor="ctr">
            <a:normAutofit/>
          </a:bodyPr>
          <a:lstStyle/>
          <a:p>
            <a:r>
              <a:rPr lang="fr-CA" b="1" dirty="0"/>
              <a:t>Projets An 1 :</a:t>
            </a:r>
            <a:r>
              <a:rPr lang="fr-CA" dirty="0"/>
              <a:t/>
            </a:r>
            <a:br>
              <a:rPr lang="fr-CA" dirty="0"/>
            </a:br>
            <a:endParaRPr lang="fr-CA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885151" y="1600199"/>
            <a:ext cx="6169703" cy="4297680"/>
          </a:xfrm>
        </p:spPr>
        <p:txBody>
          <a:bodyPr anchor="ctr">
            <a:normAutofit/>
          </a:bodyPr>
          <a:lstStyle/>
          <a:p>
            <a:pPr lvl="0"/>
            <a:r>
              <a:rPr lang="fr-CA" b="1" dirty="0"/>
              <a:t>Série d’ateliers d’exploration et d’initiation</a:t>
            </a:r>
          </a:p>
          <a:p>
            <a:pPr lvl="1"/>
            <a:r>
              <a:rPr lang="fr-CA" u="sng" dirty="0"/>
              <a:t>Gossage de cups </a:t>
            </a:r>
          </a:p>
          <a:p>
            <a:pPr lvl="2"/>
            <a:r>
              <a:rPr lang="fr-CA" dirty="0"/>
              <a:t>Trois ateliers de gossage de </a:t>
            </a:r>
            <a:r>
              <a:rPr lang="fr-CA" i="1" dirty="0"/>
              <a:t>cups</a:t>
            </a:r>
            <a:r>
              <a:rPr lang="fr-CA" dirty="0"/>
              <a:t>;</a:t>
            </a:r>
          </a:p>
          <a:p>
            <a:pPr lvl="2"/>
            <a:r>
              <a:rPr lang="fr-CA" dirty="0"/>
              <a:t>Un atelier de finition;</a:t>
            </a:r>
          </a:p>
          <a:p>
            <a:pPr lvl="2"/>
            <a:r>
              <a:rPr lang="fr-CA" dirty="0"/>
              <a:t>Identifier et recueillir les nœuds dans les arbres (demi-journée). </a:t>
            </a:r>
          </a:p>
          <a:p>
            <a:pPr lvl="0"/>
            <a:r>
              <a:rPr lang="fr-CA" b="1" dirty="0"/>
              <a:t>Lancer une « Chasse au </a:t>
            </a:r>
            <a:r>
              <a:rPr lang="fr-CA" b="1" i="1" dirty="0"/>
              <a:t>cups</a:t>
            </a:r>
            <a:r>
              <a:rPr lang="fr-CA" b="1" dirty="0"/>
              <a:t> » sur le territoire</a:t>
            </a:r>
          </a:p>
          <a:p>
            <a:pPr lvl="1"/>
            <a:r>
              <a:rPr lang="fr-CA" dirty="0"/>
              <a:t>Demander aux citoyens d’identifier et de recueillir des </a:t>
            </a:r>
            <a:r>
              <a:rPr lang="fr-CA" i="1" dirty="0"/>
              <a:t>cups </a:t>
            </a:r>
            <a:r>
              <a:rPr lang="fr-CA" dirty="0"/>
              <a:t> dans les arbres;</a:t>
            </a:r>
          </a:p>
          <a:p>
            <a:pPr lvl="1"/>
            <a:r>
              <a:rPr lang="fr-CA" dirty="0"/>
              <a:t>Offrir les nœuds aux </a:t>
            </a:r>
            <a:r>
              <a:rPr lang="fr-CA" dirty="0" err="1"/>
              <a:t>aux</a:t>
            </a:r>
            <a:r>
              <a:rPr lang="fr-CA" dirty="0"/>
              <a:t> apprentis </a:t>
            </a:r>
            <a:r>
              <a:rPr lang="fr-CA" dirty="0" err="1"/>
              <a:t>gosseux</a:t>
            </a:r>
            <a:r>
              <a:rPr lang="fr-CA" dirty="0"/>
              <a:t> de </a:t>
            </a:r>
            <a:r>
              <a:rPr lang="fr-CA" i="1" dirty="0" err="1"/>
              <a:t>cups</a:t>
            </a:r>
            <a:r>
              <a:rPr lang="fr-CA" dirty="0"/>
              <a:t>.</a:t>
            </a:r>
          </a:p>
          <a:p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24190952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CA"/>
          </a:p>
        </p:txBody>
      </p:sp>
      <p:pic>
        <p:nvPicPr>
          <p:cNvPr id="5" name="Espace réservé du contenu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506959" y="265042"/>
            <a:ext cx="5055106" cy="6162261"/>
          </a:xfr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62066" y="2393229"/>
            <a:ext cx="3369365" cy="2246243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62066" y="265043"/>
            <a:ext cx="3074999" cy="2049999"/>
          </a:xfrm>
          <a:prstGeom prst="rect">
            <a:avLst/>
          </a:prstGeom>
        </p:spPr>
      </p:pic>
      <p:pic>
        <p:nvPicPr>
          <p:cNvPr id="11" name="Imag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2785" y="2450439"/>
            <a:ext cx="3384174" cy="2256116"/>
          </a:xfrm>
          <a:prstGeom prst="rect">
            <a:avLst/>
          </a:prstGeom>
        </p:spPr>
      </p:pic>
      <p:pic>
        <p:nvPicPr>
          <p:cNvPr id="13" name="Image 1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2166" y="45180"/>
            <a:ext cx="3404793" cy="2269862"/>
          </a:xfrm>
          <a:prstGeom prst="rect">
            <a:avLst/>
          </a:prstGeom>
        </p:spPr>
      </p:pic>
      <p:pic>
        <p:nvPicPr>
          <p:cNvPr id="15" name="Image 14"/>
          <p:cNvPicPr>
            <a:picLocks noChangeAspect="1"/>
          </p:cNvPicPr>
          <p:nvPr/>
        </p:nvPicPr>
        <p:blipFill rotWithShape="1">
          <a:blip r:embed="rId7"/>
          <a:srcRect l="27031" r="11115"/>
          <a:stretch/>
        </p:blipFill>
        <p:spPr>
          <a:xfrm rot="6119417">
            <a:off x="9306449" y="4714214"/>
            <a:ext cx="1880598" cy="2026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80686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2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Connector 9"/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4654296" y="1600199"/>
            <a:ext cx="0" cy="4297680"/>
          </a:xfrm>
          <a:prstGeom prst="lin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98806" y="1600199"/>
            <a:ext cx="3424637" cy="4297680"/>
          </a:xfrm>
        </p:spPr>
        <p:txBody>
          <a:bodyPr anchor="ctr">
            <a:normAutofit/>
          </a:bodyPr>
          <a:lstStyle/>
          <a:p>
            <a:r>
              <a:rPr lang="fr-CA" b="1" dirty="0"/>
              <a:t>Projets An 1 :</a:t>
            </a:r>
            <a:r>
              <a:rPr lang="fr-CA" dirty="0"/>
              <a:t/>
            </a:r>
            <a:br>
              <a:rPr lang="fr-CA" dirty="0"/>
            </a:br>
            <a:endParaRPr lang="fr-CA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885151" y="1600199"/>
            <a:ext cx="6169703" cy="4297680"/>
          </a:xfrm>
        </p:spPr>
        <p:txBody>
          <a:bodyPr anchor="ctr">
            <a:normAutofit/>
          </a:bodyPr>
          <a:lstStyle/>
          <a:p>
            <a:pPr lvl="0"/>
            <a:r>
              <a:rPr lang="fr-CA" b="1" dirty="0"/>
              <a:t>Coffre des savoirs d’</a:t>
            </a:r>
            <a:r>
              <a:rPr lang="fr-CA" b="1" dirty="0" err="1"/>
              <a:t>autréen</a:t>
            </a:r>
            <a:endParaRPr lang="fr-CA" b="1"/>
          </a:p>
          <a:p>
            <a:pPr lvl="1"/>
            <a:r>
              <a:rPr lang="fr-CA" dirty="0"/>
              <a:t>Description des trois savoir-faire;</a:t>
            </a:r>
            <a:endParaRPr lang="fr-CA"/>
          </a:p>
          <a:p>
            <a:pPr lvl="1"/>
            <a:r>
              <a:rPr lang="fr-CA" dirty="0"/>
              <a:t>Diffusion des trois capsules vidéo;</a:t>
            </a:r>
            <a:endParaRPr lang="fr-CA"/>
          </a:p>
          <a:p>
            <a:pPr lvl="1"/>
            <a:r>
              <a:rPr lang="fr-CA" dirty="0"/>
              <a:t>Trois objets confectionnés à partir des savoir-faire.</a:t>
            </a:r>
            <a:endParaRPr lang="fr-CA"/>
          </a:p>
          <a:p>
            <a:pPr lvl="0"/>
            <a:r>
              <a:rPr lang="fr-CA" b="1" i="1" dirty="0"/>
              <a:t>Politique</a:t>
            </a:r>
          </a:p>
          <a:p>
            <a:pPr lvl="1"/>
            <a:r>
              <a:rPr lang="fr-CA" dirty="0"/>
              <a:t>Demander, par résolution, au gouvernement fédéral de signer la Convention de l’UNESCO (les 15 municipalités + MRC);</a:t>
            </a:r>
            <a:endParaRPr lang="fr-CA"/>
          </a:p>
          <a:p>
            <a:pPr lvl="1"/>
            <a:r>
              <a:rPr lang="fr-CA" dirty="0"/>
              <a:t>Faire porter la ceinture et la </a:t>
            </a:r>
            <a:r>
              <a:rPr lang="fr-CA" dirty="0" err="1"/>
              <a:t>cup</a:t>
            </a:r>
            <a:r>
              <a:rPr lang="fr-CA" dirty="0"/>
              <a:t> aux élus.</a:t>
            </a:r>
            <a:endParaRPr lang="fr-CA"/>
          </a:p>
          <a:p>
            <a:pPr lvl="0"/>
            <a:endParaRPr lang="fr-CA"/>
          </a:p>
          <a:p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24190952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2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Connector 9"/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4654296" y="1600199"/>
            <a:ext cx="0" cy="4297680"/>
          </a:xfrm>
          <a:prstGeom prst="lin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28468" y="1600199"/>
            <a:ext cx="3494975" cy="4297680"/>
          </a:xfrm>
        </p:spPr>
        <p:txBody>
          <a:bodyPr anchor="ctr">
            <a:normAutofit/>
          </a:bodyPr>
          <a:lstStyle/>
          <a:p>
            <a:r>
              <a:rPr lang="fr-CA" b="1" dirty="0"/>
              <a:t>Projets An 1 :</a:t>
            </a:r>
            <a:r>
              <a:rPr lang="fr-CA" dirty="0"/>
              <a:t/>
            </a:r>
            <a:br>
              <a:rPr lang="fr-CA" dirty="0"/>
            </a:br>
            <a:endParaRPr lang="fr-CA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885151" y="1600199"/>
            <a:ext cx="6169703" cy="4297680"/>
          </a:xfrm>
        </p:spPr>
        <p:txBody>
          <a:bodyPr anchor="ctr">
            <a:normAutofit/>
          </a:bodyPr>
          <a:lstStyle/>
          <a:p>
            <a:pPr lvl="0"/>
            <a:r>
              <a:rPr lang="fr-CA" b="1" i="1" dirty="0"/>
              <a:t>5 à 7</a:t>
            </a:r>
            <a:endParaRPr lang="fr-CA" dirty="0"/>
          </a:p>
          <a:p>
            <a:pPr lvl="1"/>
            <a:r>
              <a:rPr lang="fr-CA" dirty="0"/>
              <a:t>Partager les bons coups du projet;</a:t>
            </a:r>
          </a:p>
          <a:p>
            <a:pPr lvl="1"/>
            <a:r>
              <a:rPr lang="fr-CA" dirty="0"/>
              <a:t>Réaliser un concours et remettre des prix symboliques;</a:t>
            </a:r>
          </a:p>
          <a:p>
            <a:pPr lvl="1"/>
            <a:r>
              <a:rPr lang="fr-CA" dirty="0"/>
              <a:t>Exposer temporairement, sur une corde à linge, les travaux réalisés par les apprentis et leurs maîtres.</a:t>
            </a:r>
          </a:p>
          <a:p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24190952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Résultats de recherche d'images pour « ceinture fléchée assomption »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261" r="35706"/>
          <a:stretch/>
        </p:blipFill>
        <p:spPr bwMode="auto">
          <a:xfrm>
            <a:off x="8128407" y="10"/>
            <a:ext cx="4063593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6" descr="Résultats de recherche d'images pour « métier à tisser fermiere »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435" r="32013" b="-1"/>
          <a:stretch/>
        </p:blipFill>
        <p:spPr bwMode="auto">
          <a:xfrm>
            <a:off x="4064204" y="10"/>
            <a:ext cx="4063593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Image 5"/>
          <p:cNvPicPr>
            <a:picLocks noChangeAspect="1"/>
          </p:cNvPicPr>
          <p:nvPr/>
        </p:nvPicPr>
        <p:blipFill rotWithShape="1">
          <a:blip r:embed="rId4"/>
          <a:srcRect l="36983" r="23465" b="-1"/>
          <a:stretch/>
        </p:blipFill>
        <p:spPr>
          <a:xfrm>
            <a:off x="2" y="10"/>
            <a:ext cx="4063593" cy="6857990"/>
          </a:xfrm>
          <a:prstGeom prst="rect">
            <a:avLst/>
          </a:prstGeom>
        </p:spPr>
      </p:pic>
      <p:sp>
        <p:nvSpPr>
          <p:cNvPr id="25" name="Rectangle 10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2923728" y="1353202"/>
            <a:ext cx="6341064" cy="4151136"/>
          </a:xfrm>
          <a:prstGeom prst="rect">
            <a:avLst/>
          </a:prstGeom>
          <a:solidFill>
            <a:srgbClr val="000001">
              <a:alpha val="85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6" name="Straight Connector 12"/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3087452" y="2560362"/>
            <a:ext cx="6017096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087452" y="1517794"/>
            <a:ext cx="6017096" cy="1049235"/>
          </a:xfrm>
        </p:spPr>
        <p:txBody>
          <a:bodyPr>
            <a:normAutofit/>
          </a:bodyPr>
          <a:lstStyle/>
          <a:p>
            <a:r>
              <a:rPr lang="fr-CA">
                <a:solidFill>
                  <a:srgbClr val="FFFFFE"/>
                </a:solidFill>
              </a:rPr>
              <a:t>pause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087452" y="2746182"/>
            <a:ext cx="6017096" cy="2586898"/>
          </a:xfrm>
        </p:spPr>
        <p:txBody>
          <a:bodyPr>
            <a:normAutofit/>
          </a:bodyPr>
          <a:lstStyle/>
          <a:p>
            <a:r>
              <a:rPr lang="fr-CA" sz="3200" b="1" i="1" dirty="0">
                <a:solidFill>
                  <a:srgbClr val="FFFFFE"/>
                </a:solidFill>
              </a:rPr>
              <a:t>Commentaires, suggestions et idées par projet sur post-it </a:t>
            </a:r>
            <a:endParaRPr lang="fr-CA" sz="3200" dirty="0">
              <a:solidFill>
                <a:srgbClr val="FFFFF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5782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-3178" y="0"/>
            <a:ext cx="12194875" cy="261181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" name="Rectangle 9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-3178" y="2611819"/>
            <a:ext cx="12194875" cy="4246181"/>
          </a:xfrm>
          <a:prstGeom prst="rect">
            <a:avLst/>
          </a:prstGeom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Connector 11"/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1305988" y="2081620"/>
            <a:ext cx="9581995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451579" y="1002166"/>
            <a:ext cx="9603275" cy="1371580"/>
          </a:xfrm>
        </p:spPr>
        <p:txBody>
          <a:bodyPr>
            <a:normAutofit/>
          </a:bodyPr>
          <a:lstStyle/>
          <a:p>
            <a:r>
              <a:rPr lang="fr-CA" sz="3000" b="1" i="1">
                <a:solidFill>
                  <a:srgbClr val="FFFFFF"/>
                </a:solidFill>
              </a:rPr>
              <a:t>Bonification des actions et implication de la communauté dans une action collective</a:t>
            </a:r>
            <a:r>
              <a:rPr lang="fr-CA" sz="3000">
                <a:solidFill>
                  <a:srgbClr val="FFFFFF"/>
                </a:solidFill>
              </a:rPr>
              <a:t/>
            </a:r>
            <a:br>
              <a:rPr lang="fr-CA" sz="3000">
                <a:solidFill>
                  <a:srgbClr val="FFFFFF"/>
                </a:solidFill>
              </a:rPr>
            </a:br>
            <a:endParaRPr lang="fr-CA" sz="3000">
              <a:solidFill>
                <a:srgbClr val="FFFFFF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451580" y="2837039"/>
            <a:ext cx="9436404" cy="3215530"/>
          </a:xfrm>
        </p:spPr>
        <p:txBody>
          <a:bodyPr>
            <a:normAutofit/>
          </a:bodyPr>
          <a:lstStyle/>
          <a:p>
            <a:pPr lvl="2"/>
            <a:r>
              <a:rPr lang="fr-CA" sz="3200" b="1" i="1" dirty="0"/>
              <a:t>Petit groupe par pratique priorisée </a:t>
            </a:r>
            <a:endParaRPr lang="fr-CA" sz="3200" dirty="0"/>
          </a:p>
          <a:p>
            <a:pPr lvl="2"/>
            <a:r>
              <a:rPr lang="fr-CA" sz="3200" b="1" i="1" dirty="0"/>
              <a:t>Mise en </a:t>
            </a:r>
            <a:r>
              <a:rPr lang="fr-CA" sz="3200" b="1" i="1" dirty="0" smtClean="0"/>
              <a:t>commun</a:t>
            </a:r>
            <a:endParaRPr lang="fr-CA" sz="3200" dirty="0"/>
          </a:p>
          <a:p>
            <a:pPr lvl="3"/>
            <a:r>
              <a:rPr lang="fr-CA" sz="3200" b="1" i="1" dirty="0"/>
              <a:t>Un représentant par groupe fait état des réflexions à l’assemblée</a:t>
            </a:r>
            <a:endParaRPr lang="fr-CA" sz="3200" dirty="0"/>
          </a:p>
          <a:p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61860905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2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Connector 9"/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4654296" y="1600199"/>
            <a:ext cx="0" cy="4297680"/>
          </a:xfrm>
          <a:prstGeom prst="lin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111348" y="1600199"/>
            <a:ext cx="3312095" cy="4297680"/>
          </a:xfrm>
        </p:spPr>
        <p:txBody>
          <a:bodyPr anchor="ctr">
            <a:normAutofit/>
          </a:bodyPr>
          <a:lstStyle/>
          <a:p>
            <a:r>
              <a:rPr lang="fr-CA" b="1" i="1" dirty="0"/>
              <a:t>Déroulement de la rencontre </a:t>
            </a:r>
            <a:endParaRPr lang="fr-CA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885151" y="1600199"/>
            <a:ext cx="6169703" cy="4297680"/>
          </a:xfrm>
        </p:spPr>
        <p:txBody>
          <a:bodyPr anchor="ctr">
            <a:normAutofit/>
          </a:bodyPr>
          <a:lstStyle/>
          <a:p>
            <a:pPr lvl="0"/>
            <a:r>
              <a:rPr lang="fr-CA" dirty="0"/>
              <a:t>But de la rencontre : Genèse de la rencontre d’aujourd’hui – Démarche </a:t>
            </a:r>
          </a:p>
          <a:p>
            <a:pPr lvl="0"/>
            <a:r>
              <a:rPr lang="fr-CA" dirty="0"/>
              <a:t>Présenter le fruit des trois consultations citoyennes</a:t>
            </a:r>
          </a:p>
          <a:p>
            <a:pPr lvl="0"/>
            <a:r>
              <a:rPr lang="fr-CA" dirty="0"/>
              <a:t>Dévoiler les savoir-faire identifiés et les actions à venir </a:t>
            </a:r>
          </a:p>
          <a:p>
            <a:pPr lvl="0"/>
            <a:r>
              <a:rPr lang="fr-CA" dirty="0"/>
              <a:t>Valider les actions avec vous</a:t>
            </a:r>
          </a:p>
          <a:p>
            <a:pPr lvl="0"/>
            <a:r>
              <a:rPr lang="fr-CA" dirty="0"/>
              <a:t>Pause</a:t>
            </a:r>
          </a:p>
          <a:p>
            <a:pPr lvl="0"/>
            <a:r>
              <a:rPr lang="fr-CA" dirty="0"/>
              <a:t>Présenter plus détails en petit groupe et échanger sur les façons de faire</a:t>
            </a:r>
          </a:p>
          <a:p>
            <a:pPr lvl="0"/>
            <a:r>
              <a:rPr lang="fr-CA" dirty="0"/>
              <a:t>Conclusion / Fin</a:t>
            </a:r>
          </a:p>
          <a:p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4451732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 10" descr="Une image contenant intérieur, table, alimentation&#10;&#10;Description générée avec un niveau de confiance très élevé"/>
          <p:cNvPicPr>
            <a:picLocks noChangeAspect="1"/>
          </p:cNvPicPr>
          <p:nvPr/>
        </p:nvPicPr>
        <p:blipFill rotWithShape="1">
          <a:blip r:embed="rId2"/>
          <a:srcRect l="-26" t="15574" r="28" b="54"/>
          <a:stretch/>
        </p:blipFill>
        <p:spPr>
          <a:xfrm>
            <a:off x="-1521" y="-1357"/>
            <a:ext cx="4636301" cy="2611142"/>
          </a:xfrm>
          <a:prstGeom prst="rect">
            <a:avLst/>
          </a:prstGeom>
        </p:spPr>
      </p:pic>
      <p:pic>
        <p:nvPicPr>
          <p:cNvPr id="9" name="Picture 4" descr="Résultats de recherche d'images pour « ceinture fléchée assomption »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71" r="18416" b="-1"/>
          <a:stretch/>
        </p:blipFill>
        <p:spPr bwMode="auto">
          <a:xfrm>
            <a:off x="20" y="2611818"/>
            <a:ext cx="4636301" cy="42461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6" descr="Résultats de recherche d'images pour « métier à tisser fermiere »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48" r="15025" b="-1"/>
          <a:stretch/>
        </p:blipFill>
        <p:spPr bwMode="auto">
          <a:xfrm>
            <a:off x="4637862" y="10"/>
            <a:ext cx="7554138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86" name="Straight Connector 27"/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4638193" y="-680"/>
            <a:ext cx="0" cy="6858003"/>
          </a:xfrm>
          <a:prstGeom prst="line">
            <a:avLst/>
          </a:prstGeom>
          <a:ln w="101600">
            <a:solidFill>
              <a:srgbClr val="00000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Straight Connector 29"/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 flipH="1">
            <a:off x="0" y="2611143"/>
            <a:ext cx="4637863" cy="0"/>
          </a:xfrm>
          <a:prstGeom prst="line">
            <a:avLst/>
          </a:prstGeom>
          <a:ln w="101600">
            <a:solidFill>
              <a:srgbClr val="00000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8" name="Rectangle 31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6481704" y="639571"/>
            <a:ext cx="5710296" cy="5572810"/>
          </a:xfrm>
          <a:prstGeom prst="rect">
            <a:avLst/>
          </a:prstGeom>
          <a:solidFill>
            <a:srgbClr val="000001">
              <a:alpha val="85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9" name="Straight Connector 33"/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6643557" y="1847088"/>
            <a:ext cx="4235595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643557" y="804520"/>
            <a:ext cx="4235595" cy="1049235"/>
          </a:xfrm>
        </p:spPr>
        <p:txBody>
          <a:bodyPr>
            <a:normAutofit/>
          </a:bodyPr>
          <a:lstStyle/>
          <a:p>
            <a:r>
              <a:rPr lang="fr-CA" b="1" i="1">
                <a:solidFill>
                  <a:srgbClr val="FFFFFE"/>
                </a:solidFill>
              </a:rPr>
              <a:t>Conclusion et la suite </a:t>
            </a:r>
            <a:endParaRPr lang="fr-CA">
              <a:solidFill>
                <a:srgbClr val="FFFFFE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643557" y="2015733"/>
            <a:ext cx="4726808" cy="3324893"/>
          </a:xfrm>
        </p:spPr>
        <p:txBody>
          <a:bodyPr>
            <a:normAutofit/>
          </a:bodyPr>
          <a:lstStyle/>
          <a:p>
            <a:r>
              <a:rPr lang="fr-CA" b="1" i="1" dirty="0">
                <a:solidFill>
                  <a:srgbClr val="FFFFFE"/>
                </a:solidFill>
              </a:rPr>
              <a:t>Responsabilité collective pour assurer la continuité de nos traditions et du projet Pour la suite du geste… rassemblons-nous !</a:t>
            </a:r>
            <a:endParaRPr lang="fr-CA" dirty="0">
              <a:solidFill>
                <a:srgbClr val="FFFFFE"/>
              </a:solidFill>
            </a:endParaRPr>
          </a:p>
          <a:p>
            <a:r>
              <a:rPr lang="fr-CA" b="1" i="1" dirty="0">
                <a:solidFill>
                  <a:srgbClr val="FFFFFE"/>
                </a:solidFill>
              </a:rPr>
              <a:t>Souhait : veiller à la continuité du projet</a:t>
            </a:r>
            <a:endParaRPr lang="fr-CA" dirty="0">
              <a:solidFill>
                <a:srgbClr val="FFFFFE"/>
              </a:solidFill>
            </a:endParaRPr>
          </a:p>
          <a:p>
            <a:endParaRPr lang="fr-CA" dirty="0">
              <a:solidFill>
                <a:srgbClr val="FFFFFE"/>
              </a:solidFill>
            </a:endParaRPr>
          </a:p>
          <a:p>
            <a:endParaRPr lang="fr-CA" dirty="0">
              <a:solidFill>
                <a:srgbClr val="FFFFFE"/>
              </a:solidFill>
            </a:endParaRPr>
          </a:p>
          <a:p>
            <a:endParaRPr lang="fr-CA" dirty="0">
              <a:solidFill>
                <a:srgbClr val="FFFFF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91337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</p:spPr>
        <p:txBody>
          <a:bodyPr>
            <a:normAutofit/>
          </a:bodyPr>
          <a:lstStyle/>
          <a:p>
            <a:r>
              <a:rPr lang="fr-CA" b="1" i="1" dirty="0"/>
              <a:t>Pourquoi on est là ? – Démarche –</a:t>
            </a:r>
            <a:endParaRPr lang="fr-CA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787791" y="2015732"/>
            <a:ext cx="10789920" cy="3450613"/>
          </a:xfrm>
        </p:spPr>
        <p:txBody>
          <a:bodyPr>
            <a:noAutofit/>
          </a:bodyPr>
          <a:lstStyle/>
          <a:p>
            <a:pPr lvl="0">
              <a:lnSpc>
                <a:spcPct val="100000"/>
              </a:lnSpc>
            </a:pPr>
            <a:r>
              <a:rPr lang="fr-CA" sz="1800" dirty="0"/>
              <a:t>MRC vous propose une démarche novatrice, en termes de sauvegarde des savoir-faire liés à l’artisanat traditionnel, </a:t>
            </a:r>
            <a:r>
              <a:rPr lang="fr-CA" sz="1800" b="1" dirty="0"/>
              <a:t>par et pour</a:t>
            </a:r>
            <a:r>
              <a:rPr lang="fr-CA" sz="1800" dirty="0"/>
              <a:t> les citoyens de D’</a:t>
            </a:r>
            <a:r>
              <a:rPr lang="fr-CA" sz="1800" dirty="0" err="1"/>
              <a:t>Autray</a:t>
            </a:r>
            <a:endParaRPr lang="fr-CA" sz="1800" dirty="0"/>
          </a:p>
          <a:p>
            <a:pPr lvl="0">
              <a:lnSpc>
                <a:spcPct val="100000"/>
              </a:lnSpc>
            </a:pPr>
            <a:r>
              <a:rPr lang="fr-CA" sz="1800" dirty="0"/>
              <a:t>Réaliser trois consultations citoyennes dans les trois pôles de la MRC : Lavaltrie, Saint-Norbert et Mandeville.</a:t>
            </a:r>
          </a:p>
          <a:p>
            <a:pPr lvl="0">
              <a:lnSpc>
                <a:spcPct val="100000"/>
              </a:lnSpc>
            </a:pPr>
            <a:r>
              <a:rPr lang="fr-CA" sz="1800" dirty="0"/>
              <a:t>But du projet : </a:t>
            </a:r>
          </a:p>
          <a:p>
            <a:pPr lvl="1">
              <a:lnSpc>
                <a:spcPct val="100000"/>
              </a:lnSpc>
            </a:pPr>
            <a:r>
              <a:rPr lang="fr-CA" dirty="0"/>
              <a:t>Identifier des savoir-faire traditionnels et des porteurs de traditions</a:t>
            </a:r>
          </a:p>
          <a:p>
            <a:pPr lvl="1">
              <a:lnSpc>
                <a:spcPct val="100000"/>
              </a:lnSpc>
            </a:pPr>
            <a:r>
              <a:rPr lang="fr-CA" dirty="0"/>
              <a:t>Prioriser trois savoir-faire</a:t>
            </a:r>
          </a:p>
          <a:p>
            <a:pPr lvl="1">
              <a:lnSpc>
                <a:spcPct val="100000"/>
              </a:lnSpc>
            </a:pPr>
            <a:r>
              <a:rPr lang="fr-CA" dirty="0"/>
              <a:t>Identifier des idées d’actions collectives</a:t>
            </a:r>
          </a:p>
          <a:p>
            <a:pPr lvl="0">
              <a:lnSpc>
                <a:spcPct val="100000"/>
              </a:lnSpc>
            </a:pPr>
            <a:r>
              <a:rPr lang="fr-CA" sz="1800" dirty="0"/>
              <a:t>Documenter les pratiques priorisées auprès des héritiers</a:t>
            </a:r>
          </a:p>
          <a:p>
            <a:pPr lvl="0">
              <a:lnSpc>
                <a:spcPct val="100000"/>
              </a:lnSpc>
            </a:pPr>
            <a:r>
              <a:rPr lang="fr-CA" sz="1800" dirty="0"/>
              <a:t>Développer une proposition de projets</a:t>
            </a:r>
          </a:p>
          <a:p>
            <a:pPr lvl="0">
              <a:lnSpc>
                <a:spcPct val="100000"/>
              </a:lnSpc>
            </a:pPr>
            <a:r>
              <a:rPr lang="fr-CA" sz="1800" dirty="0"/>
              <a:t>Mettre en œuvre les actions (automne 2017)</a:t>
            </a:r>
          </a:p>
        </p:txBody>
      </p:sp>
    </p:spTree>
    <p:extLst>
      <p:ext uri="{BB962C8B-B14F-4D97-AF65-F5344CB8AC3E}">
        <p14:creationId xmlns:p14="http://schemas.microsoft.com/office/powerpoint/2010/main" val="211910126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b="1" i="1" dirty="0"/>
              <a:t>Synthèse des consultations citoyennes </a:t>
            </a:r>
            <a:endParaRPr lang="fr-CA" dirty="0"/>
          </a:p>
        </p:txBody>
      </p:sp>
      <p:graphicFrame>
        <p:nvGraphicFramePr>
          <p:cNvPr id="5" name="Espace réservé du contenu 4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2161343954"/>
              </p:ext>
            </p:extLst>
          </p:nvPr>
        </p:nvGraphicFramePr>
        <p:xfrm>
          <a:off x="1783080" y="2354579"/>
          <a:ext cx="3291840" cy="299466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637587">
                  <a:extLst>
                    <a:ext uri="{9D8B030D-6E8A-4147-A177-3AD203B41FA5}">
                      <a16:colId xmlns:a16="http://schemas.microsoft.com/office/drawing/2014/main" xmlns="" val="1593991158"/>
                    </a:ext>
                  </a:extLst>
                </a:gridCol>
                <a:gridCol w="654253">
                  <a:extLst>
                    <a:ext uri="{9D8B030D-6E8A-4147-A177-3AD203B41FA5}">
                      <a16:colId xmlns:a16="http://schemas.microsoft.com/office/drawing/2014/main" xmlns="" val="3381815543"/>
                    </a:ext>
                  </a:extLst>
                </a:gridCol>
              </a:tblGrid>
              <a:tr h="598932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CA" sz="2000" dirty="0">
                          <a:effectLst/>
                        </a:rPr>
                        <a:t>Participation</a:t>
                      </a:r>
                      <a:endParaRPr lang="fr-CA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 hMerge="1">
                  <a:txBody>
                    <a:bodyPr/>
                    <a:lstStyle/>
                    <a:p>
                      <a:endParaRPr lang="fr-C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607772566"/>
                  </a:ext>
                </a:extLst>
              </a:tr>
              <a:tr h="59893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CA" sz="2000" dirty="0">
                          <a:effectLst/>
                        </a:rPr>
                        <a:t>Lavaltrie</a:t>
                      </a:r>
                      <a:endParaRPr lang="fr-CA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CA" sz="2000">
                          <a:effectLst/>
                        </a:rPr>
                        <a:t>7</a:t>
                      </a:r>
                      <a:endParaRPr lang="fr-CA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xmlns="" val="1785588948"/>
                  </a:ext>
                </a:extLst>
              </a:tr>
              <a:tr h="59893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CA" sz="2000" dirty="0">
                          <a:effectLst/>
                        </a:rPr>
                        <a:t>St-Norbert</a:t>
                      </a:r>
                      <a:endParaRPr lang="fr-CA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CA" sz="2000" dirty="0">
                          <a:effectLst/>
                        </a:rPr>
                        <a:t>18</a:t>
                      </a:r>
                      <a:endParaRPr lang="fr-CA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xmlns="" val="3511928031"/>
                  </a:ext>
                </a:extLst>
              </a:tr>
              <a:tr h="59893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CA" sz="2000">
                          <a:effectLst/>
                        </a:rPr>
                        <a:t>Mandeville</a:t>
                      </a:r>
                      <a:endParaRPr lang="fr-CA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CA" sz="2000" dirty="0">
                          <a:effectLst/>
                        </a:rPr>
                        <a:t>17</a:t>
                      </a:r>
                      <a:endParaRPr lang="fr-CA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xmlns="" val="2408875335"/>
                  </a:ext>
                </a:extLst>
              </a:tr>
              <a:tr h="59893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CA" sz="2000">
                          <a:effectLst/>
                        </a:rPr>
                        <a:t>TOTAL</a:t>
                      </a:r>
                      <a:endParaRPr lang="fr-CA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CA" sz="2000" dirty="0">
                          <a:effectLst/>
                        </a:rPr>
                        <a:t>42</a:t>
                      </a:r>
                      <a:endParaRPr lang="fr-CA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xmlns="" val="1301017823"/>
                  </a:ext>
                </a:extLst>
              </a:tr>
            </a:tbl>
          </a:graphicData>
        </a:graphic>
      </p:graphicFrame>
      <p:graphicFrame>
        <p:nvGraphicFramePr>
          <p:cNvPr id="6" name="Espace réservé du contenu 5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716102066"/>
              </p:ext>
            </p:extLst>
          </p:nvPr>
        </p:nvGraphicFramePr>
        <p:xfrm>
          <a:off x="6355080" y="2354580"/>
          <a:ext cx="4457700" cy="299465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229828">
                  <a:extLst>
                    <a:ext uri="{9D8B030D-6E8A-4147-A177-3AD203B41FA5}">
                      <a16:colId xmlns:a16="http://schemas.microsoft.com/office/drawing/2014/main" xmlns="" val="351947643"/>
                    </a:ext>
                  </a:extLst>
                </a:gridCol>
                <a:gridCol w="2227872">
                  <a:extLst>
                    <a:ext uri="{9D8B030D-6E8A-4147-A177-3AD203B41FA5}">
                      <a16:colId xmlns:a16="http://schemas.microsoft.com/office/drawing/2014/main" xmlns="" val="3038807806"/>
                    </a:ext>
                  </a:extLst>
                </a:gridCol>
              </a:tblGrid>
              <a:tr h="438553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CA" sz="1900" dirty="0">
                          <a:effectLst/>
                        </a:rPr>
                        <a:t>Éléments et porteurs de tradition</a:t>
                      </a:r>
                      <a:endParaRPr lang="fr-CA" sz="1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 hMerge="1">
                  <a:txBody>
                    <a:bodyPr/>
                    <a:lstStyle/>
                    <a:p>
                      <a:endParaRPr lang="fr-C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961091943"/>
                  </a:ext>
                </a:extLst>
              </a:tr>
              <a:tr h="43855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CA" sz="1900" dirty="0">
                          <a:effectLst/>
                        </a:rPr>
                        <a:t>Lavaltrie</a:t>
                      </a:r>
                      <a:endParaRPr lang="fr-CA" sz="1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CA" sz="1900" dirty="0">
                          <a:effectLst/>
                        </a:rPr>
                        <a:t>41</a:t>
                      </a:r>
                      <a:endParaRPr lang="fr-CA" sz="1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xmlns="" val="3281655866"/>
                  </a:ext>
                </a:extLst>
              </a:tr>
              <a:tr h="43855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CA" sz="1900">
                          <a:effectLst/>
                        </a:rPr>
                        <a:t>Saint-Norbert</a:t>
                      </a:r>
                      <a:endParaRPr lang="fr-CA" sz="1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CA" sz="1900" dirty="0">
                          <a:effectLst/>
                        </a:rPr>
                        <a:t>80</a:t>
                      </a:r>
                      <a:endParaRPr lang="fr-CA" sz="1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xmlns="" val="785303730"/>
                  </a:ext>
                </a:extLst>
              </a:tr>
              <a:tr h="43855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CA" sz="1900">
                          <a:effectLst/>
                        </a:rPr>
                        <a:t>Mandeville</a:t>
                      </a:r>
                      <a:endParaRPr lang="fr-CA" sz="1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CA" sz="1900" dirty="0">
                          <a:effectLst/>
                        </a:rPr>
                        <a:t>55</a:t>
                      </a:r>
                      <a:endParaRPr lang="fr-CA" sz="1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xmlns="" val="1339773410"/>
                  </a:ext>
                </a:extLst>
              </a:tr>
              <a:tr h="43855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CA" sz="1900">
                          <a:effectLst/>
                        </a:rPr>
                        <a:t>TOTAL</a:t>
                      </a:r>
                      <a:endParaRPr lang="fr-CA" sz="1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CA" sz="1900" dirty="0">
                          <a:effectLst/>
                        </a:rPr>
                        <a:t>176</a:t>
                      </a:r>
                      <a:endParaRPr lang="fr-CA" sz="1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xmlns="" val="394299888"/>
                  </a:ext>
                </a:extLst>
              </a:tr>
              <a:tr h="36334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fr-CA" sz="19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fr-CA" sz="19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xmlns="" val="2880045238"/>
                  </a:ext>
                </a:extLst>
              </a:tr>
              <a:tr h="438553"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CA" sz="1900" dirty="0">
                          <a:effectLst/>
                        </a:rPr>
                        <a:t>Plus de 60 savoir-faire identifiés</a:t>
                      </a:r>
                      <a:endParaRPr lang="fr-CA" sz="1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 hMerge="1">
                  <a:txBody>
                    <a:bodyPr/>
                    <a:lstStyle/>
                    <a:p>
                      <a:endParaRPr lang="fr-C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20403236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04652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CA"/>
          </a:p>
        </p:txBody>
      </p:sp>
      <p:graphicFrame>
        <p:nvGraphicFramePr>
          <p:cNvPr id="8" name="Espace réservé du contenu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65208777"/>
              </p:ext>
            </p:extLst>
          </p:nvPr>
        </p:nvGraphicFramePr>
        <p:xfrm>
          <a:off x="320041" y="324674"/>
          <a:ext cx="11612879" cy="579324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079448">
                  <a:extLst>
                    <a:ext uri="{9D8B030D-6E8A-4147-A177-3AD203B41FA5}">
                      <a16:colId xmlns:a16="http://schemas.microsoft.com/office/drawing/2014/main" xmlns="" val="3486064090"/>
                    </a:ext>
                  </a:extLst>
                </a:gridCol>
                <a:gridCol w="3462976">
                  <a:extLst>
                    <a:ext uri="{9D8B030D-6E8A-4147-A177-3AD203B41FA5}">
                      <a16:colId xmlns:a16="http://schemas.microsoft.com/office/drawing/2014/main" xmlns="" val="52634290"/>
                    </a:ext>
                  </a:extLst>
                </a:gridCol>
                <a:gridCol w="2070455">
                  <a:extLst>
                    <a:ext uri="{9D8B030D-6E8A-4147-A177-3AD203B41FA5}">
                      <a16:colId xmlns:a16="http://schemas.microsoft.com/office/drawing/2014/main" xmlns="" val="3432750545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CA" sz="1400" dirty="0">
                          <a:effectLst/>
                        </a:rPr>
                        <a:t> </a:t>
                      </a:r>
                      <a:endParaRPr lang="fr-CA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CA" sz="1400">
                          <a:effectLst/>
                        </a:rPr>
                        <a:t> </a:t>
                      </a:r>
                      <a:endParaRPr lang="fr-C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CA" sz="1400">
                          <a:effectLst/>
                        </a:rPr>
                        <a:t> </a:t>
                      </a:r>
                      <a:endParaRPr lang="fr-C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xmlns="" val="684915844"/>
                  </a:ext>
                </a:extLst>
              </a:tr>
              <a:tr h="38709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CA" sz="2400" dirty="0">
                          <a:effectLst/>
                        </a:rPr>
                        <a:t>Savoir-faire</a:t>
                      </a:r>
                      <a:endParaRPr lang="fr-CA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CA" sz="2400">
                          <a:effectLst/>
                        </a:rPr>
                        <a:t>Vitalité</a:t>
                      </a:r>
                      <a:endParaRPr lang="fr-CA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CA" sz="2400">
                          <a:effectLst/>
                        </a:rPr>
                        <a:t>Nbre de vote</a:t>
                      </a:r>
                      <a:endParaRPr lang="fr-CA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xmlns="" val="2257598840"/>
                  </a:ext>
                </a:extLst>
              </a:tr>
              <a:tr h="38709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CA" sz="2400" dirty="0">
                          <a:effectLst/>
                        </a:rPr>
                        <a:t>Tissage</a:t>
                      </a:r>
                      <a:endParaRPr lang="fr-CA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CA" sz="2400" dirty="0">
                          <a:effectLst/>
                        </a:rPr>
                        <a:t>Vivant / En déclin</a:t>
                      </a:r>
                      <a:endParaRPr lang="fr-CA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CA" sz="2400">
                          <a:effectLst/>
                        </a:rPr>
                        <a:t>3</a:t>
                      </a:r>
                      <a:endParaRPr lang="fr-CA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xmlns="" val="3627479941"/>
                  </a:ext>
                </a:extLst>
              </a:tr>
              <a:tr h="38709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CA" sz="2400">
                          <a:effectLst/>
                        </a:rPr>
                        <a:t>Sculpture d'appelants</a:t>
                      </a:r>
                      <a:endParaRPr lang="fr-CA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CA" sz="2400" dirty="0">
                          <a:effectLst/>
                        </a:rPr>
                        <a:t>En danger</a:t>
                      </a:r>
                      <a:endParaRPr lang="fr-CA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CA" sz="2400" dirty="0">
                          <a:effectLst/>
                        </a:rPr>
                        <a:t>2</a:t>
                      </a:r>
                      <a:endParaRPr lang="fr-CA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xmlns="" val="2813359212"/>
                  </a:ext>
                </a:extLst>
              </a:tr>
              <a:tr h="121322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CA" sz="2400">
                          <a:effectLst/>
                        </a:rPr>
                        <a:t>Fléché [incluant teinturerie trad. Pour confectionner des ceintures à facture ancienne]</a:t>
                      </a:r>
                      <a:endParaRPr lang="fr-CA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CA" sz="2400">
                          <a:effectLst/>
                        </a:rPr>
                        <a:t>En danger</a:t>
                      </a:r>
                      <a:endParaRPr lang="fr-CA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CA" sz="2400" dirty="0">
                          <a:effectLst/>
                        </a:rPr>
                        <a:t>2</a:t>
                      </a:r>
                      <a:endParaRPr lang="fr-CA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xmlns="" val="2870109877"/>
                  </a:ext>
                </a:extLst>
              </a:tr>
              <a:tr h="38709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CA" sz="2400">
                          <a:effectLst/>
                        </a:rPr>
                        <a:t>Courtepointe</a:t>
                      </a:r>
                      <a:endParaRPr lang="fr-CA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CA" sz="2400">
                          <a:effectLst/>
                        </a:rPr>
                        <a:t>En déclin / En danger</a:t>
                      </a:r>
                      <a:endParaRPr lang="fr-CA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CA" sz="2400" dirty="0">
                          <a:effectLst/>
                        </a:rPr>
                        <a:t>2</a:t>
                      </a:r>
                      <a:endParaRPr lang="fr-CA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xmlns="" val="1883343006"/>
                  </a:ext>
                </a:extLst>
              </a:tr>
              <a:tr h="80015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CA" sz="2400">
                          <a:effectLst/>
                        </a:rPr>
                        <a:t>Sculpture sur bois (cups = tasse en bois)</a:t>
                      </a:r>
                      <a:endParaRPr lang="fr-CA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CA" sz="2400">
                          <a:effectLst/>
                        </a:rPr>
                        <a:t>En déclin</a:t>
                      </a:r>
                      <a:endParaRPr lang="fr-CA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CA" sz="2400" dirty="0">
                          <a:effectLst/>
                        </a:rPr>
                        <a:t>1</a:t>
                      </a:r>
                      <a:endParaRPr lang="fr-CA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xmlns="" val="1124035381"/>
                  </a:ext>
                </a:extLst>
              </a:tr>
              <a:tr h="38709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CA" sz="2400">
                          <a:effectLst/>
                        </a:rPr>
                        <a:t>Reliure artisanale</a:t>
                      </a:r>
                      <a:endParaRPr lang="fr-CA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CA" sz="2400">
                          <a:effectLst/>
                        </a:rPr>
                        <a:t>En voie de disparaître</a:t>
                      </a:r>
                      <a:endParaRPr lang="fr-CA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CA" sz="2400" dirty="0">
                          <a:effectLst/>
                        </a:rPr>
                        <a:t>1</a:t>
                      </a:r>
                      <a:endParaRPr lang="fr-CA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xmlns="" val="1236206293"/>
                  </a:ext>
                </a:extLst>
              </a:tr>
              <a:tr h="38709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CA" sz="2400">
                          <a:effectLst/>
                        </a:rPr>
                        <a:t>Frivolité</a:t>
                      </a:r>
                      <a:endParaRPr lang="fr-CA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CA" sz="2400">
                          <a:effectLst/>
                        </a:rPr>
                        <a:t>En voie de disparaître</a:t>
                      </a:r>
                      <a:endParaRPr lang="fr-CA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CA" sz="2400" dirty="0">
                          <a:effectLst/>
                        </a:rPr>
                        <a:t>1</a:t>
                      </a:r>
                      <a:endParaRPr lang="fr-CA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xmlns="" val="873539040"/>
                  </a:ext>
                </a:extLst>
              </a:tr>
              <a:tr h="96211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CA" sz="2400" dirty="0">
                          <a:effectLst/>
                        </a:rPr>
                        <a:t>Ébénisterie (porte et fenêtre traditionnelles)</a:t>
                      </a:r>
                      <a:endParaRPr lang="fr-CA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CA" sz="2400">
                          <a:effectLst/>
                        </a:rPr>
                        <a:t> </a:t>
                      </a:r>
                      <a:endParaRPr lang="fr-CA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CA" sz="2400" dirty="0">
                          <a:effectLst/>
                        </a:rPr>
                        <a:t>1</a:t>
                      </a:r>
                      <a:endParaRPr lang="fr-CA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xmlns="" val="1520048500"/>
                  </a:ext>
                </a:extLst>
              </a:tr>
            </a:tbl>
          </a:graphicData>
        </a:graphic>
      </p:graphicFrame>
      <p:sp>
        <p:nvSpPr>
          <p:cNvPr id="9" name="Rectangle 3"/>
          <p:cNvSpPr>
            <a:spLocks noChangeArrowheads="1"/>
          </p:cNvSpPr>
          <p:nvPr/>
        </p:nvSpPr>
        <p:spPr bwMode="auto">
          <a:xfrm>
            <a:off x="-2695237" y="-24168"/>
            <a:ext cx="18482441" cy="3488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CA" altLang="fr-FR" sz="1600" b="1" i="0" u="none" strike="noStrike" cap="none" normalizeH="0" baseline="0">
                <a:ln>
                  <a:noFill/>
                </a:ln>
                <a:solidFill>
                  <a:srgbClr val="4F81B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kumimoji="0" lang="fr-CA" altLang="fr-FR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09415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b="1" dirty="0"/>
              <a:t>Éléments ressortis</a:t>
            </a:r>
            <a:r>
              <a:rPr lang="fr-CA" dirty="0"/>
              <a:t/>
            </a:r>
            <a:br>
              <a:rPr lang="fr-CA" dirty="0"/>
            </a:br>
            <a:endParaRPr lang="fr-CA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982980" y="2010878"/>
            <a:ext cx="5430791" cy="3841282"/>
          </a:xfrm>
        </p:spPr>
        <p:txBody>
          <a:bodyPr>
            <a:noAutofit/>
          </a:bodyPr>
          <a:lstStyle/>
          <a:p>
            <a:pPr lvl="0"/>
            <a:r>
              <a:rPr lang="fr-CA" sz="1800" dirty="0"/>
              <a:t>Toucher les jeunes</a:t>
            </a:r>
          </a:p>
          <a:p>
            <a:pPr lvl="0"/>
            <a:r>
              <a:rPr lang="fr-CA" sz="1800" dirty="0"/>
              <a:t>Créer des ponts avec le milieu scolaire</a:t>
            </a:r>
          </a:p>
          <a:p>
            <a:pPr lvl="0"/>
            <a:r>
              <a:rPr lang="fr-CA" sz="1800" dirty="0"/>
              <a:t>Offrir des cours intergénérationnels</a:t>
            </a:r>
          </a:p>
          <a:p>
            <a:pPr lvl="0"/>
            <a:r>
              <a:rPr lang="fr-CA" sz="1800" dirty="0"/>
              <a:t>Raconter l’histoire des traditions ciblées</a:t>
            </a:r>
          </a:p>
          <a:p>
            <a:pPr lvl="0"/>
            <a:r>
              <a:rPr lang="fr-CA" sz="1800" dirty="0"/>
              <a:t>Promouvoir, faire connaître les savoir-faire traditionnels identifiés</a:t>
            </a:r>
          </a:p>
          <a:p>
            <a:pPr lvl="0"/>
            <a:r>
              <a:rPr lang="fr-CA" sz="1800" dirty="0"/>
              <a:t>Quatre Cercle de Fermières présents sur le territoire / Bon véhicule de transmission pour le textile</a:t>
            </a:r>
          </a:p>
          <a:p>
            <a:pPr lvl="0"/>
            <a:r>
              <a:rPr lang="fr-CA" sz="1800" dirty="0"/>
              <a:t>Exposer les objets réalisés grâce aux savoir-faire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20000"/>
          </a:bodyPr>
          <a:lstStyle/>
          <a:p>
            <a:r>
              <a:rPr lang="fr-CA" dirty="0"/>
              <a:t>Développer l’intérêt</a:t>
            </a:r>
          </a:p>
          <a:p>
            <a:pPr lvl="0"/>
            <a:r>
              <a:rPr lang="fr-CA" dirty="0"/>
              <a:t>Sensibiliser et informer les élus</a:t>
            </a:r>
          </a:p>
          <a:p>
            <a:pPr lvl="0"/>
            <a:r>
              <a:rPr lang="fr-CA" dirty="0"/>
              <a:t>Réaliser un ou des événements sur les savoir-faire traditionnels</a:t>
            </a:r>
          </a:p>
          <a:p>
            <a:pPr lvl="0"/>
            <a:r>
              <a:rPr lang="fr-CA" dirty="0"/>
              <a:t>Démontrer l’accessibilité des savoir-faire aux citoyens</a:t>
            </a:r>
          </a:p>
          <a:p>
            <a:pPr lvl="0"/>
            <a:r>
              <a:rPr lang="fr-CA" dirty="0"/>
              <a:t>Toucher l’ensemble de la MRC</a:t>
            </a:r>
          </a:p>
          <a:p>
            <a:pPr lvl="0"/>
            <a:r>
              <a:rPr lang="fr-CA" dirty="0"/>
              <a:t>Porteurs de traditions ne sont pas prêts à se déplacer aux quatre coins de la MRC</a:t>
            </a:r>
          </a:p>
          <a:p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19044586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b="1" i="1" dirty="0"/>
              <a:t>Dévoilement des savoir-faire ciblés </a:t>
            </a:r>
            <a:endParaRPr lang="fr-CA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451579" y="2015733"/>
            <a:ext cx="9603275" cy="2092442"/>
          </a:xfrm>
        </p:spPr>
        <p:txBody>
          <a:bodyPr>
            <a:normAutofit/>
          </a:bodyPr>
          <a:lstStyle/>
          <a:p>
            <a:r>
              <a:rPr lang="fr-CA" sz="3000" b="1" i="1" dirty="0"/>
              <a:t>Fléché </a:t>
            </a:r>
          </a:p>
          <a:p>
            <a:r>
              <a:rPr lang="fr-CA" sz="3000" b="1" i="1" dirty="0"/>
              <a:t>Tissage</a:t>
            </a:r>
          </a:p>
          <a:p>
            <a:r>
              <a:rPr lang="fr-CA" sz="3000" b="1" i="1" dirty="0"/>
              <a:t>Gossage de bois (cups et appelants de chasse)</a:t>
            </a:r>
          </a:p>
          <a:p>
            <a:endParaRPr lang="fr-CA" dirty="0"/>
          </a:p>
        </p:txBody>
      </p:sp>
      <p:pic>
        <p:nvPicPr>
          <p:cNvPr id="1028" name="Picture 4" descr="Résultats de recherche d'images pour « ceinture fléchée assomption »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2989" y="4270154"/>
            <a:ext cx="2535115" cy="1754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Résultats de recherche d'images pour « métier à tisser fermiere »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2539" y="4270154"/>
            <a:ext cx="2630638" cy="1754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97612" y="4270154"/>
            <a:ext cx="2631450" cy="1754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3517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</p:spPr>
        <p:txBody>
          <a:bodyPr/>
          <a:lstStyle/>
          <a:p>
            <a:r>
              <a:rPr lang="fr-CA" b="1" i="1" dirty="0"/>
              <a:t>Dévoilement des savoir-faire ciblés </a:t>
            </a:r>
            <a:endParaRPr lang="fr-CA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451579" y="2015732"/>
            <a:ext cx="9603275" cy="3450613"/>
          </a:xfrm>
        </p:spPr>
        <p:txBody>
          <a:bodyPr>
            <a:normAutofit lnSpcReduction="10000"/>
          </a:bodyPr>
          <a:lstStyle/>
          <a:p>
            <a:r>
              <a:rPr lang="fr-CA" sz="3000" b="1" i="1"/>
              <a:t>Fléché</a:t>
            </a:r>
          </a:p>
          <a:p>
            <a:pPr marL="685800" lvl="2">
              <a:spcBef>
                <a:spcPts val="1000"/>
              </a:spcBef>
            </a:pPr>
            <a:r>
              <a:rPr lang="fr-CA" sz="2400"/>
              <a:t>Problématique :  L’accès à un métier.</a:t>
            </a:r>
            <a:endParaRPr lang="fr-CA" sz="2400" b="1" i="1"/>
          </a:p>
          <a:p>
            <a:r>
              <a:rPr lang="fr-CA" sz="3000" b="1" i="1"/>
              <a:t>Tissage</a:t>
            </a:r>
          </a:p>
          <a:p>
            <a:r>
              <a:rPr lang="fr-CA" sz="3000" b="1" i="1"/>
              <a:t>Gossage de bois (cups et appelants de chasse)</a:t>
            </a:r>
          </a:p>
          <a:p>
            <a:pPr marL="685800" lvl="2">
              <a:spcBef>
                <a:spcPts val="1000"/>
              </a:spcBef>
            </a:pPr>
            <a:r>
              <a:rPr lang="fr-CA" sz="2400"/>
              <a:t>Problématique cups :  La matière première n’est pas facile à trouver.</a:t>
            </a:r>
          </a:p>
          <a:p>
            <a:pPr marL="685800" lvl="2">
              <a:spcBef>
                <a:spcPts val="1000"/>
              </a:spcBef>
            </a:pPr>
            <a:r>
              <a:rPr lang="fr-CA" sz="2400"/>
              <a:t>Problématique appelants</a:t>
            </a:r>
          </a:p>
          <a:p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2804548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/>
              <a:t>Justification</a:t>
            </a:r>
          </a:p>
        </p:txBody>
      </p:sp>
      <p:graphicFrame>
        <p:nvGraphicFramePr>
          <p:cNvPr id="4" name="Espace réservé du contenu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9323670"/>
              </p:ext>
            </p:extLst>
          </p:nvPr>
        </p:nvGraphicFramePr>
        <p:xfrm>
          <a:off x="755374" y="1963117"/>
          <a:ext cx="10893286" cy="410108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897145">
                  <a:extLst>
                    <a:ext uri="{9D8B030D-6E8A-4147-A177-3AD203B41FA5}">
                      <a16:colId xmlns:a16="http://schemas.microsoft.com/office/drawing/2014/main" xmlns="" val="1405277833"/>
                    </a:ext>
                  </a:extLst>
                </a:gridCol>
                <a:gridCol w="1992933">
                  <a:extLst>
                    <a:ext uri="{9D8B030D-6E8A-4147-A177-3AD203B41FA5}">
                      <a16:colId xmlns:a16="http://schemas.microsoft.com/office/drawing/2014/main" xmlns="" val="2371674912"/>
                    </a:ext>
                  </a:extLst>
                </a:gridCol>
                <a:gridCol w="7003208">
                  <a:extLst>
                    <a:ext uri="{9D8B030D-6E8A-4147-A177-3AD203B41FA5}">
                      <a16:colId xmlns:a16="http://schemas.microsoft.com/office/drawing/2014/main" xmlns="" val="2147921033"/>
                    </a:ext>
                  </a:extLst>
                </a:gridCol>
              </a:tblGrid>
              <a:tr h="63093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CA" sz="1800" dirty="0">
                          <a:effectLst/>
                        </a:rPr>
                        <a:t>Savoir-faire ciblés</a:t>
                      </a:r>
                      <a:endParaRPr lang="fr-CA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435" marR="5843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CA" sz="1800">
                          <a:effectLst/>
                        </a:rPr>
                        <a:t>Indice de vitalité</a:t>
                      </a:r>
                      <a:endParaRPr lang="fr-CA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435" marR="5843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CA" sz="1800">
                          <a:effectLst/>
                        </a:rPr>
                        <a:t>Justifications</a:t>
                      </a:r>
                      <a:endParaRPr lang="fr-CA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435" marR="58435" marT="0" marB="0"/>
                </a:tc>
                <a:extLst>
                  <a:ext uri="{0D108BD9-81ED-4DB2-BD59-A6C34878D82A}">
                    <a16:rowId xmlns:a16="http://schemas.microsoft.com/office/drawing/2014/main" xmlns="" val="187314234"/>
                  </a:ext>
                </a:extLst>
              </a:tr>
              <a:tr h="347014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CA" sz="1800">
                          <a:effectLst/>
                        </a:rPr>
                        <a:t>Fléché</a:t>
                      </a:r>
                      <a:endParaRPr lang="fr-CA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435" marR="5843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CA" sz="1800">
                          <a:effectLst/>
                        </a:rPr>
                        <a:t>En danger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CA" sz="180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CA" sz="1800">
                          <a:effectLst/>
                        </a:rPr>
                        <a:t> </a:t>
                      </a:r>
                      <a:endParaRPr lang="fr-CA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435" marR="58435" marT="0" marB="0"/>
                </a:tc>
                <a:tc>
                  <a:txBody>
                    <a:bodyPr/>
                    <a:lstStyle/>
                    <a:p>
                      <a:pPr marL="285750" indent="-28575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fr-CA" sz="1800" dirty="0">
                          <a:effectLst/>
                        </a:rPr>
                        <a:t>Technique créée par des québécois;</a:t>
                      </a:r>
                    </a:p>
                    <a:p>
                      <a:pPr marL="285750" indent="-28575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fr-CA" sz="1800" dirty="0">
                          <a:effectLst/>
                        </a:rPr>
                        <a:t>200 ans de pratique en continu dans notre région et nous avons plusieurs praticiens;</a:t>
                      </a:r>
                    </a:p>
                    <a:p>
                      <a:pPr marL="285750" indent="-28575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fr-CA" sz="1800" dirty="0">
                          <a:effectLst/>
                        </a:rPr>
                        <a:t>Symbole identitaire très fort;</a:t>
                      </a:r>
                    </a:p>
                    <a:p>
                      <a:pPr marL="285750" indent="-28575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fr-CA" sz="1800" dirty="0">
                          <a:effectLst/>
                        </a:rPr>
                        <a:t>Symbole régionale depuis 1985;</a:t>
                      </a:r>
                    </a:p>
                    <a:p>
                      <a:pPr marL="285750" indent="-28575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fr-CA" sz="1800" dirty="0">
                          <a:effectLst/>
                        </a:rPr>
                        <a:t>Élément désigné par le ministre comme patrimoine immatériel des Québécois;</a:t>
                      </a:r>
                    </a:p>
                    <a:p>
                      <a:pPr marL="285750" indent="-28575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fr-CA" sz="1800" dirty="0">
                          <a:effectLst/>
                        </a:rPr>
                        <a:t>La tradition se maintient dans cette technique, c’est un savoir-faire qui s’actualise;</a:t>
                      </a:r>
                    </a:p>
                    <a:p>
                      <a:pPr marL="285750" indent="-28575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fr-CA" sz="1800" dirty="0">
                          <a:effectLst/>
                        </a:rPr>
                        <a:t>Technique à la portée de tous puisqu’on n’a pas besoin d’outils;</a:t>
                      </a:r>
                    </a:p>
                    <a:p>
                      <a:pPr marL="285750" indent="-28575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fr-CA" sz="1800" dirty="0">
                          <a:effectLst/>
                        </a:rPr>
                        <a:t>Beau et durable.</a:t>
                      </a:r>
                      <a:endParaRPr lang="fr-CA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435" marR="58435" marT="0" marB="0"/>
                </a:tc>
                <a:extLst>
                  <a:ext uri="{0D108BD9-81ED-4DB2-BD59-A6C34878D82A}">
                    <a16:rowId xmlns:a16="http://schemas.microsoft.com/office/drawing/2014/main" xmlns="" val="335112009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701371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Galerie">
  <a:themeElements>
    <a:clrScheme name="Gallery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Gallery">
      <a:majorFont>
        <a:latin typeface="Gill Sans M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lery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43000" r="43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F5E91637-A7B6-4E27-B710-77DA7014EE1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Gallery</Template>
  <TotalTime>306</TotalTime>
  <Words>748</Words>
  <Application>Microsoft Office PowerPoint</Application>
  <PresentationFormat>Grand écran</PresentationFormat>
  <Paragraphs>192</Paragraphs>
  <Slides>20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20</vt:i4>
      </vt:variant>
    </vt:vector>
  </HeadingPairs>
  <TitlesOfParts>
    <vt:vector size="25" baseType="lpstr">
      <vt:lpstr>Arial</vt:lpstr>
      <vt:lpstr>Calibri</vt:lpstr>
      <vt:lpstr>Gill Sans MT</vt:lpstr>
      <vt:lpstr>Times New Roman</vt:lpstr>
      <vt:lpstr>Galerie</vt:lpstr>
      <vt:lpstr>Pour la suite du geste…  rassemblons-nous!</vt:lpstr>
      <vt:lpstr>Déroulement de la rencontre </vt:lpstr>
      <vt:lpstr>Pourquoi on est là ? – Démarche –</vt:lpstr>
      <vt:lpstr>Synthèse des consultations citoyennes </vt:lpstr>
      <vt:lpstr>Présentation PowerPoint</vt:lpstr>
      <vt:lpstr>Éléments ressortis </vt:lpstr>
      <vt:lpstr>Dévoilement des savoir-faire ciblés </vt:lpstr>
      <vt:lpstr>Dévoilement des savoir-faire ciblés </vt:lpstr>
      <vt:lpstr>Justification</vt:lpstr>
      <vt:lpstr>Justification</vt:lpstr>
      <vt:lpstr>Justification</vt:lpstr>
      <vt:lpstr>Proposition et validation des actions à venir </vt:lpstr>
      <vt:lpstr>Projets An 1 : </vt:lpstr>
      <vt:lpstr>Projets An 1 : </vt:lpstr>
      <vt:lpstr>Présentation PowerPoint</vt:lpstr>
      <vt:lpstr>Projets An 1 : </vt:lpstr>
      <vt:lpstr>Projets An 1 : </vt:lpstr>
      <vt:lpstr>pause</vt:lpstr>
      <vt:lpstr>Bonification des actions et implication de la communauté dans une action collective </vt:lpstr>
      <vt:lpstr>Conclusion et la suite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Pour la suite du geste… rassemblons-nous!</dc:title>
  <dc:creator>asselin.duguay@yahoo.com</dc:creator>
  <cp:lastModifiedBy>Formation</cp:lastModifiedBy>
  <cp:revision>15</cp:revision>
  <dcterms:created xsi:type="dcterms:W3CDTF">2017-06-19T18:38:50Z</dcterms:created>
  <dcterms:modified xsi:type="dcterms:W3CDTF">2017-06-20T02:00:18Z</dcterms:modified>
</cp:coreProperties>
</file>